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304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9" r:id="rId43"/>
    <p:sldId id="300" r:id="rId44"/>
    <p:sldId id="306" r:id="rId45"/>
    <p:sldId id="301" r:id="rId46"/>
    <p:sldId id="302" r:id="rId47"/>
    <p:sldId id="303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CFFD"/>
    <a:srgbClr val="FFFFFF"/>
    <a:srgbClr val="4F81BD"/>
    <a:srgbClr val="4C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1" d="100"/>
          <a:sy n="61" d="100"/>
        </p:scale>
        <p:origin x="90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4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6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4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8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24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4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6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5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8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0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3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38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5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9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2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48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51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5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7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7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6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7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7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4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7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7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7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7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9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8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8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8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9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0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2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9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4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9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6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22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6.png"/><Relationship Id="rId2" Type="http://schemas.openxmlformats.org/officeDocument/2006/relationships/video" Target="../media/media1.gif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97.png"/><Relationship Id="rId1" Type="http://schemas.microsoft.com/office/2007/relationships/media" Target="../media/media1.gif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5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33" Type="http://schemas.openxmlformats.org/officeDocument/2006/relationships/image" Target="../media/image10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32" Type="http://schemas.openxmlformats.org/officeDocument/2006/relationships/image" Target="../media/image10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99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02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Relationship Id="rId8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21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06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105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23" Type="http://schemas.openxmlformats.org/officeDocument/2006/relationships/image" Target="../media/image27.png"/><Relationship Id="rId10" Type="http://schemas.openxmlformats.org/officeDocument/2006/relationships/image" Target="../media/image10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4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25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7.png"/><Relationship Id="rId25" Type="http://schemas.openxmlformats.org/officeDocument/2006/relationships/image" Target="../media/image29.png"/><Relationship Id="rId2" Type="http://schemas.openxmlformats.org/officeDocument/2006/relationships/image" Target="../media/image32.JPG"/><Relationship Id="rId16" Type="http://schemas.openxmlformats.org/officeDocument/2006/relationships/image" Target="../media/image14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7.png"/><Relationship Id="rId10" Type="http://schemas.openxmlformats.org/officeDocument/2006/relationships/image" Target="../media/image8.png"/><Relationship Id="rId19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3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4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145815" y="1632280"/>
            <a:ext cx="7253823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FUTURE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412697" y="3301074"/>
            <a:ext cx="4987416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latin typeface="Cafe24 Ssurround" pitchFamily="34" charset="0"/>
                <a:cs typeface="Cafe24 Ssurround" pitchFamily="34" charset="0"/>
              </a:rPr>
              <a:t>TECH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248045" y="5268491"/>
            <a:ext cx="609524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주제:</a:t>
            </a:r>
            <a:endParaRPr lang="en-US" sz="1200" dirty="0"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797375" y="6015332"/>
            <a:ext cx="5925119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배기표,  서영석, 이종협, 천수빈, 황규민, 최수아</a:t>
            </a:r>
            <a:endParaRPr lang="en-US" sz="1200" dirty="0"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797171" y="5278127"/>
            <a:ext cx="6746285" cy="564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중요한 부품인 웨이퍼의 불량 종류 및  불량 데이터 분석 </a:t>
            </a:r>
            <a:endParaRPr lang="en-US" sz="1200" dirty="0"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48824" y="1114260"/>
            <a:ext cx="4782100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8095164" y="1421692"/>
            <a:ext cx="4229351" cy="127985"/>
            <a:chOff x="12142746" y="2132538"/>
            <a:chExt cx="6344026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-371788" y="5308958"/>
            <a:ext cx="1341939" cy="127985"/>
            <a:chOff x="-557682" y="7963436"/>
            <a:chExt cx="2012909" cy="191978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30490" y="2482446"/>
            <a:ext cx="1486913" cy="1486913"/>
            <a:chOff x="195735" y="3723669"/>
            <a:chExt cx="2230369" cy="2230369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5735" y="3723669"/>
              <a:ext cx="2230369" cy="2230369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674294" y="588031"/>
            <a:ext cx="2839263" cy="2839263"/>
            <a:chOff x="1011440" y="882046"/>
            <a:chExt cx="4258895" cy="4258895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700000">
              <a:off x="1011440" y="882046"/>
              <a:ext cx="4258895" cy="4258895"/>
            </a:xfrm>
            <a:prstGeom prst="rect">
              <a:avLst/>
            </a:prstGeom>
          </p:spPr>
        </p:pic>
      </p:grpSp>
      <p:sp>
        <p:nvSpPr>
          <p:cNvPr id="172" name="Object 172"/>
          <p:cNvSpPr txBox="1"/>
          <p:nvPr/>
        </p:nvSpPr>
        <p:spPr>
          <a:xfrm>
            <a:off x="1249931" y="6017308"/>
            <a:ext cx="776255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이름: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3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1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9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8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6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65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63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2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286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41005" y="252712"/>
            <a:ext cx="145873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766405" y="1889509"/>
            <a:ext cx="6130503" cy="36617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 Column</a:t>
            </a: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 분석을 통한 반도체 불량률 확인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= 93.4%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fail= 6.6%</a:t>
            </a: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이를 통해서 양품과 불량품 간의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 수 차이로 인한 데이터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불균형이 존재함을 알 수 있음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889509"/>
            <a:ext cx="4326565" cy="3921063"/>
            <a:chOff x="1612900" y="2834263"/>
            <a:chExt cx="6489847" cy="5881594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834263"/>
              <a:ext cx="6489847" cy="5881594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72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30654" y="252712"/>
            <a:ext cx="15911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233018" y="2944298"/>
            <a:ext cx="558528" cy="247720"/>
            <a:chOff x="4849527" y="4416447"/>
            <a:chExt cx="837792" cy="371580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49527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442770" y="2302408"/>
            <a:ext cx="1440241" cy="1440241"/>
            <a:chOff x="2164155" y="3453611"/>
            <a:chExt cx="2160362" cy="216036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64155" y="3453611"/>
              <a:ext cx="2160362" cy="2160362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88598" y="2650829"/>
            <a:ext cx="2971019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</a:t>
            </a:r>
          </a:p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Dataset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382166" y="3169976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 592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6" name="그룹 1056"/>
          <p:cNvGrpSpPr/>
          <p:nvPr/>
        </p:nvGrpSpPr>
        <p:grpSpPr>
          <a:xfrm>
            <a:off x="4133476" y="2300433"/>
            <a:ext cx="1440241" cy="1440241"/>
            <a:chOff x="6200213" y="3450649"/>
            <a:chExt cx="2160362" cy="2160362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00213" y="3450649"/>
              <a:ext cx="2160362" cy="2160362"/>
            </a:xfrm>
            <a:prstGeom prst="rect">
              <a:avLst/>
            </a:prstGeom>
          </p:spPr>
        </p:pic>
      </p:grpSp>
      <p:sp>
        <p:nvSpPr>
          <p:cNvPr id="166" name="Object 166"/>
          <p:cNvSpPr txBox="1"/>
          <p:nvPr/>
        </p:nvSpPr>
        <p:spPr>
          <a:xfrm>
            <a:off x="3379300" y="2648858"/>
            <a:ext cx="2971019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Time Column </a:t>
            </a:r>
          </a:p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4072870" y="3168000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 591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7" name="그룹 1057"/>
          <p:cNvGrpSpPr/>
          <p:nvPr/>
        </p:nvGrpSpPr>
        <p:grpSpPr>
          <a:xfrm>
            <a:off x="6824206" y="2369004"/>
            <a:ext cx="1440241" cy="1440241"/>
            <a:chOff x="10236309" y="3553506"/>
            <a:chExt cx="2160362" cy="2160362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36309" y="3553506"/>
              <a:ext cx="2160362" cy="2160362"/>
            </a:xfrm>
            <a:prstGeom prst="rect">
              <a:avLst/>
            </a:prstGeom>
          </p:spPr>
        </p:pic>
      </p:grpSp>
      <p:sp>
        <p:nvSpPr>
          <p:cNvPr id="171" name="Object 171"/>
          <p:cNvSpPr txBox="1"/>
          <p:nvPr/>
        </p:nvSpPr>
        <p:spPr>
          <a:xfrm>
            <a:off x="6070002" y="2865043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무의미한 Columns 제거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(표준편차, 분산 기준)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6763604" y="3236571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437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8" name="그룹 1058"/>
          <p:cNvGrpSpPr/>
          <p:nvPr/>
        </p:nvGrpSpPr>
        <p:grpSpPr>
          <a:xfrm>
            <a:off x="9481002" y="2412179"/>
            <a:ext cx="1440241" cy="1440241"/>
            <a:chOff x="14221503" y="3618268"/>
            <a:chExt cx="2160362" cy="2160362"/>
          </a:xfrm>
        </p:grpSpPr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21503" y="3618268"/>
              <a:ext cx="2160362" cy="2160362"/>
            </a:xfrm>
            <a:prstGeom prst="rect">
              <a:avLst/>
            </a:prstGeom>
          </p:spPr>
        </p:pic>
      </p:grpSp>
      <p:sp>
        <p:nvSpPr>
          <p:cNvPr id="176" name="Object 176"/>
          <p:cNvSpPr txBox="1"/>
          <p:nvPr/>
        </p:nvSpPr>
        <p:spPr>
          <a:xfrm>
            <a:off x="8760705" y="2865043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무의미한 Columns 제거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(상관계수 기준)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9420401" y="3279746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x 398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9" name="그룹 1059"/>
          <p:cNvGrpSpPr/>
          <p:nvPr/>
        </p:nvGrpSpPr>
        <p:grpSpPr>
          <a:xfrm>
            <a:off x="2653233" y="3844158"/>
            <a:ext cx="1440241" cy="1440241"/>
            <a:chOff x="3979849" y="5766236"/>
            <a:chExt cx="2160362" cy="2160362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79849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1" name="Object 181"/>
          <p:cNvSpPr txBox="1"/>
          <p:nvPr/>
        </p:nvSpPr>
        <p:spPr>
          <a:xfrm>
            <a:off x="1899059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결측치 처리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(결측치 과한 열 제거)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2592630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0" name="그룹 1060"/>
          <p:cNvGrpSpPr/>
          <p:nvPr/>
        </p:nvGrpSpPr>
        <p:grpSpPr>
          <a:xfrm>
            <a:off x="5450656" y="3844158"/>
            <a:ext cx="1440241" cy="1440241"/>
            <a:chOff x="8175983" y="5766236"/>
            <a:chExt cx="2160362" cy="2160362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75983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6" name="Object 186"/>
          <p:cNvSpPr txBox="1"/>
          <p:nvPr/>
        </p:nvSpPr>
        <p:spPr>
          <a:xfrm>
            <a:off x="4696485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(평균값, 상/하한값 대체)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5390049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1" name="그룹 1061"/>
          <p:cNvGrpSpPr/>
          <p:nvPr/>
        </p:nvGrpSpPr>
        <p:grpSpPr>
          <a:xfrm>
            <a:off x="8248106" y="3844158"/>
            <a:ext cx="1440241" cy="1440241"/>
            <a:chOff x="12372158" y="5766236"/>
            <a:chExt cx="2160362" cy="2160362"/>
          </a:xfrm>
        </p:grpSpPr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72158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91" name="Object 191"/>
          <p:cNvSpPr txBox="1"/>
          <p:nvPr/>
        </p:nvSpPr>
        <p:spPr>
          <a:xfrm>
            <a:off x="7493910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최종 데이터 셋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(UCI SECOM_Final)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8187512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2" name="그룹 1062"/>
          <p:cNvGrpSpPr/>
          <p:nvPr/>
        </p:nvGrpSpPr>
        <p:grpSpPr>
          <a:xfrm>
            <a:off x="5948244" y="2944298"/>
            <a:ext cx="558528" cy="247720"/>
            <a:chOff x="8922366" y="4416447"/>
            <a:chExt cx="837792" cy="371580"/>
          </a:xfrm>
        </p:grpSpPr>
        <p:pic>
          <p:nvPicPr>
            <p:cNvPr id="194" name="Object 19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22366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3" name="그룹 1063"/>
          <p:cNvGrpSpPr/>
          <p:nvPr/>
        </p:nvGrpSpPr>
        <p:grpSpPr>
          <a:xfrm>
            <a:off x="8663471" y="2931599"/>
            <a:ext cx="558528" cy="247720"/>
            <a:chOff x="12995206" y="4397399"/>
            <a:chExt cx="837792" cy="371580"/>
          </a:xfrm>
        </p:grpSpPr>
        <p:pic>
          <p:nvPicPr>
            <p:cNvPr id="197" name="Object 19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95206" y="4397399"/>
              <a:ext cx="837792" cy="371580"/>
            </a:xfrm>
            <a:prstGeom prst="rect">
              <a:avLst/>
            </a:prstGeom>
          </p:spPr>
        </p:pic>
      </p:grpSp>
      <p:grpSp>
        <p:nvGrpSpPr>
          <p:cNvPr id="1064" name="그룹 1064"/>
          <p:cNvGrpSpPr/>
          <p:nvPr/>
        </p:nvGrpSpPr>
        <p:grpSpPr>
          <a:xfrm>
            <a:off x="1699942" y="4453116"/>
            <a:ext cx="558528" cy="247720"/>
            <a:chOff x="2549913" y="6679674"/>
            <a:chExt cx="837792" cy="371580"/>
          </a:xfrm>
        </p:grpSpPr>
        <p:pic>
          <p:nvPicPr>
            <p:cNvPr id="200" name="Object 19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49913" y="6679674"/>
              <a:ext cx="837792" cy="371580"/>
            </a:xfrm>
            <a:prstGeom prst="rect">
              <a:avLst/>
            </a:prstGeom>
          </p:spPr>
        </p:pic>
      </p:grpSp>
      <p:grpSp>
        <p:nvGrpSpPr>
          <p:cNvPr id="1065" name="그룹 1065"/>
          <p:cNvGrpSpPr/>
          <p:nvPr/>
        </p:nvGrpSpPr>
        <p:grpSpPr>
          <a:xfrm>
            <a:off x="4507157" y="4440418"/>
            <a:ext cx="558528" cy="247720"/>
            <a:chOff x="6760735" y="6660627"/>
            <a:chExt cx="837792" cy="371580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60735" y="666062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7314371" y="4458196"/>
            <a:ext cx="558528" cy="247720"/>
            <a:chOff x="10971557" y="6687294"/>
            <a:chExt cx="837792" cy="371580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71557" y="6687294"/>
              <a:ext cx="837792" cy="371580"/>
            </a:xfrm>
            <a:prstGeom prst="rect">
              <a:avLst/>
            </a:prstGeom>
          </p:spPr>
        </p:pic>
      </p:grpSp>
      <p:sp>
        <p:nvSpPr>
          <p:cNvPr id="208" name="Object 20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latin typeface="Calibri"/>
            </a:endParaRPr>
          </a:p>
        </p:txBody>
      </p:sp>
      <p:grpSp>
        <p:nvGrpSpPr>
          <p:cNvPr id="17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8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09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83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7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85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5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4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2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9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1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9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9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99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98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3552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86410" y="252712"/>
            <a:ext cx="155772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44670"/>
            <a:ext cx="4948321" cy="3097795"/>
            <a:chOff x="953706" y="2617004"/>
            <a:chExt cx="7422481" cy="4646693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7004"/>
              <a:ext cx="7422481" cy="464669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821652" y="1720043"/>
            <a:ext cx="4948321" cy="3147049"/>
            <a:chOff x="8732478" y="2580064"/>
            <a:chExt cx="7422481" cy="4720574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32478" y="2580064"/>
              <a:ext cx="7422481" cy="4720574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2159539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7047985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367506" y="6020800"/>
            <a:ext cx="11455465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및 결측치 제거 후 더욱 안정화된 데이터 분포를 확인 가능</a:t>
            </a:r>
          </a:p>
          <a:p>
            <a:pPr algn="ctr"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5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5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8881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56426" y="252712"/>
            <a:ext cx="144023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5" y="773341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921716" y="496874"/>
            <a:ext cx="5089212" cy="5610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 Dataset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</a:t>
            </a:r>
            <a:r>
              <a:rPr lang="en-US" sz="1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811457 </a:t>
            </a:r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rows  x  6 columns</a:t>
            </a:r>
          </a:p>
          <a:p>
            <a:pPr algn="just"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Columns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: 웨이퍼 맵 이미지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sz="1333" dirty="0">
                <a:latin typeface="Cafe24 Ssurround" pitchFamily="34" charset="0"/>
                <a:cs typeface="Cafe24 Ssurround" pitchFamily="34" charset="0"/>
              </a:rPr>
              <a:t>diesize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: 웨이퍼 크기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lotName : 웨이퍼의 묶음 이름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waferIndex : 웨이퍼 목록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trianTestLabel : 머신러닝 데이터 구별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failureType : 불량품 타입</a:t>
            </a: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양품이 존재하지 않는 데이터 셋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 (FailureType간 데이터 수 차이 존재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사용/미사용 Column</a:t>
            </a:r>
          </a:p>
          <a:p>
            <a:pPr algn="just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waferIndex, lotName,  trianTestLabel</a:t>
            </a:r>
          </a:p>
          <a:p>
            <a:pPr algn="just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waferMap, diesize, failureType</a:t>
            </a:r>
          </a:p>
          <a:p>
            <a:pPr algn="just" defTabSz="609630" latinLnBrk="0"/>
            <a:endParaRPr lang="en-US" sz="1333" b="1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컬럼을 활용, 시각화 후 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failureType분석</a:t>
            </a:r>
          </a:p>
          <a:p>
            <a:pPr algn="just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diesize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를 이용, 사이즈별 failureTyoe </a:t>
            </a:r>
            <a:endParaRPr lang="en-US" sz="1333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분석과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상관관계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40789"/>
            <a:ext cx="6115575" cy="4150947"/>
            <a:chOff x="953706" y="2611184"/>
            <a:chExt cx="9173363" cy="622642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1184"/>
              <a:ext cx="9173363" cy="6226420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5581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98234" y="1800572"/>
            <a:ext cx="496777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673019" y="3418286"/>
            <a:ext cx="841043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102145" y="4131801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전처리 및 탐색,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9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110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77147" y="1375243"/>
            <a:ext cx="4176171" cy="4082367"/>
            <a:chOff x="8695943" y="2269858"/>
            <a:chExt cx="6264256" cy="612355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95943" y="2269858"/>
              <a:ext cx="6264256" cy="612355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6004865" y="1261018"/>
            <a:ext cx="4814393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Correlation을 통해 센서와 </a:t>
            </a:r>
          </a:p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여부 간 상관성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784971" y="2586439"/>
            <a:ext cx="5008732" cy="2144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Seaborn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라이브러리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히트맵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사용</a:t>
            </a:r>
            <a:endParaRPr lang="en-US" altLang="ko-KR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-1.0 ~ -0.7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이면 강한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상관관계 </a:t>
            </a:r>
            <a:endParaRPr lang="en-US" altLang="ko-KR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-0.3 ~ -0.1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이면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,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약한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-0.1 ~ +0.1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이면 없다고 할 수 있는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+0.1 ~ +0.3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이면  약한 양적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+0.3 ~ +0.7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이면 뚜렷한 양적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+0.7 ~ +1.0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이면 강한 양적 상관관계로 해석가능하다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1317454" y="5547149"/>
            <a:ext cx="400096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Seaborn 히트 맵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6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4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7767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27417" y="1928487"/>
            <a:ext cx="3395369" cy="2634209"/>
            <a:chOff x="1091125" y="2892730"/>
            <a:chExt cx="5093053" cy="395131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92730"/>
              <a:ext cx="5093053" cy="395131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692731" y="1320715"/>
            <a:ext cx="4829102" cy="4161587"/>
            <a:chOff x="8539096" y="1981072"/>
            <a:chExt cx="7243653" cy="6242381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39096" y="1981072"/>
              <a:ext cx="7243653" cy="6242381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761725" y="4945794"/>
            <a:ext cx="659242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관계 파악 다중 산점도그래프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761725" y="5485871"/>
            <a:ext cx="6062851" cy="861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Seaborn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라이브러리 </a:t>
            </a:r>
            <a:r>
              <a:rPr lang="en-US" altLang="ko-KR" sz="1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pairplot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1에 </a:t>
            </a:r>
            <a:r>
              <a:rPr lang="en-US" sz="1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가까울수록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강한 양적 상관관계 </a:t>
            </a:r>
            <a:endParaRPr lang="en-US" altLang="ko-KR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</a:rPr>
              <a:t>-1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</a:rPr>
              <a:t>에 가까울수록 강한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34" charset="0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34" charset="0"/>
              </a:rPr>
              <a:t> 상관관계를 알 수 있다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34" charset="0"/>
              </a:rPr>
              <a:t>.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5354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35424" y="1933297"/>
            <a:ext cx="6302318" cy="3796772"/>
            <a:chOff x="1103136" y="2899945"/>
            <a:chExt cx="9453477" cy="569515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3136" y="2899945"/>
              <a:ext cx="9453477" cy="569515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7249419" y="2454392"/>
            <a:ext cx="4849945" cy="1118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XGBoost, RandomForest,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Logistic Regression 모델을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이용한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예측모델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생성과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센서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별 중요도 분석을 통해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공정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수율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향상과, 관리에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용이한 결과를 도출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4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6539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239214" y="1899883"/>
            <a:ext cx="5003309" cy="35811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기존 전처리가 완료된 데이터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머신러닝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모델의 훈련을 위한 train데이터와           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test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Train set : 예측모델을 훈련시키기위한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문제집)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Test set : 예측모델이 정확하게 예측하는지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비교하기 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답지)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45108" y="1940503"/>
            <a:ext cx="5250890" cy="3870319"/>
            <a:chOff x="1117662" y="2910754"/>
            <a:chExt cx="7876335" cy="58054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7662" y="2910754"/>
              <a:ext cx="7876335" cy="58054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419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166361" y="3763131"/>
            <a:ext cx="1162774" cy="584447"/>
            <a:chOff x="7749541" y="5644697"/>
            <a:chExt cx="1744161" cy="87667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49541" y="5644697"/>
              <a:ext cx="1744161" cy="87667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356301" y="5810572"/>
            <a:ext cx="13174341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와 Fail 의 데이터 수를 일치시켜 더 나은 결과값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915751" y="1956903"/>
            <a:ext cx="4218356" cy="3498413"/>
            <a:chOff x="10373626" y="2935354"/>
            <a:chExt cx="6327534" cy="5247619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0373626" y="3025106"/>
              <a:ext cx="6327534" cy="5064949"/>
              <a:chOff x="10373626" y="3025106"/>
              <a:chExt cx="6327534" cy="5064949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373626" y="3025106"/>
                <a:ext cx="6327534" cy="506494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0559678" y="2935354"/>
              <a:ext cx="5508434" cy="5244452"/>
              <a:chOff x="10559678" y="2935354"/>
              <a:chExt cx="5508434" cy="5244452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559678" y="2935354"/>
                <a:ext cx="5508434" cy="5244452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753659" y="1956903"/>
            <a:ext cx="3938054" cy="3487691"/>
            <a:chOff x="1130488" y="2935354"/>
            <a:chExt cx="5907081" cy="5231537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1130488" y="3119525"/>
              <a:ext cx="5907081" cy="5047367"/>
              <a:chOff x="1130488" y="3119525"/>
              <a:chExt cx="5907081" cy="5047367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30488" y="3119525"/>
                <a:ext cx="5907081" cy="5047367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321529" y="2935354"/>
              <a:ext cx="5539657" cy="5071893"/>
              <a:chOff x="1321529" y="2935354"/>
              <a:chExt cx="5539657" cy="5071893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21529" y="2935354"/>
                <a:ext cx="5539657" cy="5071893"/>
              </a:xfrm>
              <a:prstGeom prst="rect">
                <a:avLst/>
              </a:prstGeom>
            </p:spPr>
          </p:pic>
        </p:grpSp>
      </p:grpSp>
      <p:sp>
        <p:nvSpPr>
          <p:cNvPr id="174" name="Object 17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6" name="Object 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5" name="Object 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4" name="Object 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2" name="Object 1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1" name="Object 1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9" name="Object 1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8" name="Object 22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6" name="Object 2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4057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1463598"/>
            <a:ext cx="955125" cy="127985"/>
            <a:chOff x="16986360" y="2195397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-144760" y="852005"/>
            <a:ext cx="1123431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9000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CONTENTS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38918" y="3098124"/>
            <a:ext cx="1456132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009501" y="3098124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183365" y="3409296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179555" y="3820337"/>
            <a:ext cx="363674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 smtClean="0">
                <a:latin typeface="Cafe24 Ssurround" pitchFamily="34" charset="0"/>
                <a:cs typeface="Cafe24 Ssurround" pitchFamily="34" charset="0"/>
              </a:rPr>
              <a:t>프로젝트 개요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6101112" y="3409296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수행절차 및 방법</a:t>
            </a:r>
            <a:endParaRPr lang="en-US" sz="1200" dirty="0"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113810" y="3820337"/>
            <a:ext cx="363484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02-1 UCI SECOM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02-2 Wafer-811k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02-3 페이지 제작 및 서버 </a:t>
            </a:r>
            <a:endParaRPr lang="en-US" sz="1200" dirty="0"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009501" y="4639156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101111" y="4950324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latin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6113811" y="5361367"/>
            <a:ext cx="220714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느낀점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043521" y="4639156"/>
            <a:ext cx="1514286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166822" y="4950324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결론 및 향후 과제</a:t>
            </a:r>
            <a:endParaRPr lang="en-US" sz="1200" dirty="0"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2179556" y="5361367"/>
            <a:ext cx="209530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결론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19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9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1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9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9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9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9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6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0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0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0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0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03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35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1701" y="1513239"/>
            <a:ext cx="4859439" cy="3332187"/>
            <a:chOff x="647551" y="2269858"/>
            <a:chExt cx="7289158" cy="499828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551" y="2269858"/>
              <a:ext cx="7289158" cy="49982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585420" y="1513239"/>
            <a:ext cx="4994543" cy="3332187"/>
            <a:chOff x="8378130" y="2269858"/>
            <a:chExt cx="7491814" cy="499828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8130" y="2269858"/>
              <a:ext cx="7491814" cy="4998280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470187" y="5000206"/>
            <a:ext cx="717370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Under-Sampling(93.4%의 양품데이터를 축소)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476498" y="5000206"/>
            <a:ext cx="818427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Over-Sampling(6.6%의 불량품 데이터를 복제 후 확대)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033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4" y="1651406"/>
            <a:ext cx="8693247" cy="34726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19502" y="5525235"/>
            <a:ext cx="16138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혼동행렬</a:t>
            </a:r>
            <a:endParaRPr lang="ko-KR" altLang="en-US" sz="26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3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7883" y="1503580"/>
            <a:ext cx="3477843" cy="3303951"/>
            <a:chOff x="656824" y="2255370"/>
            <a:chExt cx="5216764" cy="4955926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6824" y="2255370"/>
              <a:ext cx="5216764" cy="495592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250611" y="1503580"/>
            <a:ext cx="3225040" cy="3303951"/>
            <a:chOff x="6375917" y="2255370"/>
            <a:chExt cx="4837560" cy="495592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75917" y="2255370"/>
              <a:ext cx="4837560" cy="495592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995774" y="1503581"/>
            <a:ext cx="3118715" cy="2882959"/>
            <a:chOff x="11993660" y="2255370"/>
            <a:chExt cx="4678073" cy="4324439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93660" y="2255370"/>
              <a:ext cx="4678073" cy="4324439"/>
            </a:xfrm>
            <a:prstGeom prst="rect">
              <a:avLst/>
            </a:prstGeom>
          </p:spPr>
        </p:pic>
      </p:grpSp>
      <p:sp>
        <p:nvSpPr>
          <p:cNvPr id="163" name="Object 163"/>
          <p:cNvSpPr txBox="1"/>
          <p:nvPr/>
        </p:nvSpPr>
        <p:spPr>
          <a:xfrm>
            <a:off x="1307688" y="5713302"/>
            <a:ext cx="1362637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7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6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4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439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07688" y="5713302"/>
            <a:ext cx="1362637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437883" y="1483085"/>
            <a:ext cx="10557891" cy="3113104"/>
            <a:chOff x="656824" y="2224627"/>
            <a:chExt cx="15836837" cy="4669656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656824" y="2283191"/>
              <a:ext cx="4968990" cy="4547983"/>
              <a:chOff x="656824" y="2283191"/>
              <a:chExt cx="4968990" cy="4547983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56824" y="2283191"/>
                <a:ext cx="4968990" cy="454798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6025554" y="2227616"/>
              <a:ext cx="4968990" cy="4659132"/>
              <a:chOff x="6025554" y="2227616"/>
              <a:chExt cx="4968990" cy="4659132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025554" y="2227616"/>
                <a:ext cx="4968990" cy="465913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1522232" y="2224627"/>
              <a:ext cx="4968990" cy="4665110"/>
              <a:chOff x="11522232" y="2224627"/>
              <a:chExt cx="4968990" cy="4665110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522232" y="2224627"/>
                <a:ext cx="4968990" cy="4665110"/>
              </a:xfrm>
              <a:prstGeom prst="rect">
                <a:avLst/>
              </a:prstGeom>
            </p:spPr>
          </p:pic>
        </p:grpSp>
      </p:grpSp>
      <p:grpSp>
        <p:nvGrpSpPr>
          <p:cNvPr id="13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4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3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1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0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8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7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3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2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0335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07689" y="5510650"/>
            <a:ext cx="11696925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OverSampled Data의 모델별 정확도 비교를 통한 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나은 예측 모델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682186"/>
            <a:ext cx="9187337" cy="3537125"/>
            <a:chOff x="1612900" y="2523279"/>
            <a:chExt cx="13781005" cy="5305687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3279"/>
              <a:ext cx="13781005" cy="5305687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946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075267" y="1681848"/>
            <a:ext cx="9207684" cy="3544958"/>
            <a:chOff x="1612900" y="2522771"/>
            <a:chExt cx="13811526" cy="531743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2771"/>
              <a:ext cx="13811526" cy="5317437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7104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789136" y="1246577"/>
            <a:ext cx="4162868" cy="5362049"/>
            <a:chOff x="8683704" y="1869865"/>
            <a:chExt cx="6244302" cy="804307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3704" y="1869865"/>
              <a:ext cx="6244302" cy="8043073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90343" y="1968445"/>
            <a:ext cx="5665118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정확도가 높았던 XGBoost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모델을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통해서 각 센서들이 불량품 판정에미치는 중요성에 대한 시각화 가능 </a:t>
            </a:r>
          </a:p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=&gt; 수율향상</a:t>
            </a:r>
            <a:endParaRPr lang="en-US" sz="25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7034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369300" y="3418286"/>
            <a:ext cx="871415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811k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-데이터 전처리 및 탐색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2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22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44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23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43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231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42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23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4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23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4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3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3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3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3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38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37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46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812867" y="2173550"/>
            <a:ext cx="3965853" cy="2721459"/>
            <a:chOff x="9743411" y="2705942"/>
            <a:chExt cx="5948779" cy="408218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3411" y="2705942"/>
              <a:ext cx="5948779" cy="408218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17208" y="2162132"/>
            <a:ext cx="4631067" cy="2766937"/>
            <a:chOff x="1060469" y="2774152"/>
            <a:chExt cx="7641712" cy="4150405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0469" y="2774152"/>
              <a:ext cx="7641712" cy="4150405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-88262" y="5148755"/>
            <a:ext cx="10199225" cy="1323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failureType Column 분석 및 시각화를 통해서</a:t>
            </a:r>
          </a:p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패턴에는 총 9가지의 불량이 존재하며, 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%가 none 타입에 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해당한다는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사실을 알 수 있음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9996549" y="2327707"/>
            <a:ext cx="2248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  <a:endParaRPr lang="en-US" altLang="ko-KR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Plotly</a:t>
            </a:r>
            <a:endParaRPr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15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0360" y="1859327"/>
            <a:ext cx="6485753" cy="3522575"/>
            <a:chOff x="1080540" y="2788991"/>
            <a:chExt cx="9728630" cy="5283862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0540" y="2788991"/>
              <a:ext cx="9728630" cy="5283862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7598761" y="3241509"/>
            <a:ext cx="4136359" cy="2015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패턴을 판별할 수 없고,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%를 차지하는 none을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제외한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나머지 패턴의 분석을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 별 </a:t>
            </a:r>
            <a:r>
              <a:rPr lang="ko-KR" altLang="en-US" sz="25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차지</a:t>
            </a:r>
            <a:r>
              <a:rPr lang="en-US" sz="25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하는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비율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25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1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5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4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2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1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2" name="직사각형 1"/>
          <p:cNvSpPr/>
          <p:nvPr/>
        </p:nvSpPr>
        <p:spPr>
          <a:xfrm>
            <a:off x="7626298" y="1898295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1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8420373" y="1800573"/>
            <a:ext cx="264563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7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7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9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7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9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7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9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8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8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88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8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87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8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8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8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8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21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480208" y="1020168"/>
            <a:ext cx="3575580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9311" y="1878428"/>
            <a:ext cx="4959782" cy="1888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기준으로 웨이퍼 크기 빈도를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시각화하여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웨이퍼크기와 불량유형의 연관성을 확인했습니다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 비율을 확인하였고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많았습니다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을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제외하고 불량유형을 확인한 결과,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Edge-Ring 불량이 가장 많았습니다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7" y="1869143"/>
            <a:ext cx="2588581" cy="1626802"/>
            <a:chOff x="1091125" y="2803714"/>
            <a:chExt cx="3882872" cy="2440203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03714"/>
              <a:ext cx="3882872" cy="244020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514913" y="1858595"/>
            <a:ext cx="2612519" cy="1638297"/>
            <a:chOff x="5272369" y="2787892"/>
            <a:chExt cx="3918778" cy="2457446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2369" y="2787892"/>
              <a:ext cx="3918778" cy="245744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27417" y="3887032"/>
            <a:ext cx="2329877" cy="2254463"/>
            <a:chOff x="1091125" y="5830547"/>
            <a:chExt cx="3494815" cy="3381695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1125" y="5830547"/>
              <a:ext cx="3494815" cy="338169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315998" y="3846070"/>
            <a:ext cx="2839245" cy="2295425"/>
            <a:chOff x="4973997" y="5769104"/>
            <a:chExt cx="4258867" cy="3443138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3997" y="5769104"/>
              <a:ext cx="4258867" cy="3443138"/>
            </a:xfrm>
            <a:prstGeom prst="rect">
              <a:avLst/>
            </a:prstGeom>
          </p:spPr>
        </p:pic>
      </p:grpSp>
      <p:grpSp>
        <p:nvGrpSpPr>
          <p:cNvPr id="115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1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311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7039289" y="2095391"/>
            <a:ext cx="5603540" cy="1734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 </a:t>
            </a:r>
            <a:r>
              <a:rPr lang="en-US" sz="2667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크기가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커질수록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 감소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= 웨이퍼크기가 </a:t>
            </a:r>
            <a:r>
              <a:rPr lang="en-US" sz="2667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작을수록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불량의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패턴화가 확실하게 나타남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563461" y="1499228"/>
            <a:ext cx="6106471" cy="4893705"/>
            <a:chOff x="5292416" y="2531374"/>
            <a:chExt cx="6171429" cy="4850811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92416" y="2531374"/>
              <a:ext cx="6171429" cy="4850811"/>
            </a:xfrm>
            <a:prstGeom prst="rect">
              <a:avLst/>
            </a:prstGeom>
          </p:spPr>
        </p:pic>
      </p:grp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3843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975645" y="4347578"/>
            <a:ext cx="9455063" cy="2431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웨이퍼크기는 0부터 20000까지 있으나, 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2000이상의 데이터의 수가 적어 표에 잘 보이지 않아서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500 초과 2000미만으로 정하여 시각화하였습니다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웨이퍼크기가 600미만인 게 가장 많았습니다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별로 개수를 확인했고 none이 가장 많습니다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1448" y="1811635"/>
            <a:ext cx="3968441" cy="2150215"/>
            <a:chOff x="992171" y="2717452"/>
            <a:chExt cx="5952661" cy="322532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2171" y="2717452"/>
              <a:ext cx="5952661" cy="322532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661447" y="1811635"/>
            <a:ext cx="4163695" cy="2256009"/>
            <a:chOff x="992171" y="2717452"/>
            <a:chExt cx="6245542" cy="3384014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2171" y="2717452"/>
              <a:ext cx="6245542" cy="3384014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5404329" y="1797084"/>
            <a:ext cx="4176517" cy="2268204"/>
            <a:chOff x="8106493" y="2695626"/>
            <a:chExt cx="6264775" cy="3402306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06493" y="2695626"/>
              <a:ext cx="6264775" cy="3402306"/>
            </a:xfrm>
            <a:prstGeom prst="rect">
              <a:avLst/>
            </a:prstGeom>
          </p:spPr>
        </p:pic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5353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20562" y="1811635"/>
            <a:ext cx="3309029" cy="2017057"/>
            <a:chOff x="930843" y="2717452"/>
            <a:chExt cx="4963544" cy="3025586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0843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037810" y="1811635"/>
            <a:ext cx="3309029" cy="2017057"/>
            <a:chOff x="6056714" y="2717452"/>
            <a:chExt cx="4963544" cy="3025586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56714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626292" y="3956914"/>
            <a:ext cx="3312005" cy="2045670"/>
            <a:chOff x="939438" y="5935370"/>
            <a:chExt cx="4968007" cy="3068505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9438" y="5935370"/>
              <a:ext cx="4968007" cy="306850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4037810" y="3965124"/>
            <a:ext cx="3326282" cy="2033121"/>
            <a:chOff x="6056714" y="5947686"/>
            <a:chExt cx="4989423" cy="304968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56714" y="5947686"/>
              <a:ext cx="4989423" cy="3049681"/>
            </a:xfrm>
            <a:prstGeom prst="rect">
              <a:avLst/>
            </a:prstGeom>
          </p:spPr>
        </p:pic>
      </p:grpSp>
      <p:sp>
        <p:nvSpPr>
          <p:cNvPr id="168" name="Object 168"/>
          <p:cNvSpPr txBox="1"/>
          <p:nvPr/>
        </p:nvSpPr>
        <p:spPr>
          <a:xfrm>
            <a:off x="7448650" y="1787543"/>
            <a:ext cx="4449306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trianTestLabel을 기준으로 불량유형 빈도를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트레이닝한 웨이퍼 개수보다 테스트한 개수가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기준으로 trianTestLabel 빈도를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테스트에서 none 개수가 많은 걸 알 수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있습니다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값을 제외하여 1을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트레이닝과 테스트에서 불량유형의 비율이 다름을 알 수 있습니다</a:t>
            </a: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None값을 제외하여 2를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테스트에서 불량이 많이 줄어들었습니다 ,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트레이닝에서  edge-ring과 center 불량유형이 많이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감소하였습니다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각 불량유형이 첫번째, 두번째로 많았으나 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테스트에서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세번째,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네번째</a:t>
            </a:r>
            <a:r>
              <a:rPr lang="ko-KR" altLang="en-US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가 되었습니다</a:t>
            </a:r>
            <a:r>
              <a:rPr lang="en-US" altLang="ko-KR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 </a:t>
            </a:r>
            <a:r>
              <a:rPr lang="en-US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많이 발생한 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줄이기 위해 노력했다는 것을 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알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3315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23216" y="1652432"/>
            <a:ext cx="4809495" cy="34274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유형에 따른  wafer 개수 를 구하여 불량률과 어느 불량 유형이 가장 많이 나오는지에 대한  분석을 해보았습니다. </a:t>
            </a: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총 172950 중 None 패턴이 147431로 약 85.24% ,나머지 패턴이 있는 불량품은 15.76%정도 나오는 걸로 나타났습니다.</a:t>
            </a: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패턴이 있는 불량품 중에는 ‘Edge-Ring’ 이 9680으로 가장 높고 ‘Near-Full’ 이 149로 가장 낮습니다.</a:t>
            </a: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그러므로 패턴이 있는 불량 유형 중 흔히 나는 불량 유형이 ‘Edge-Ring’이라는 것을 알 수 있습니다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5716521" cy="4650328"/>
            <a:chOff x="953706" y="2676196"/>
            <a:chExt cx="8574782" cy="6975492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8574782" cy="6975492"/>
              <a:chOff x="953706" y="2676196"/>
              <a:chExt cx="8574782" cy="6975492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8574782" cy="6975492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178055" y="3130905"/>
              <a:ext cx="7617494" cy="5842032"/>
              <a:chOff x="1178055" y="3130905"/>
              <a:chExt cx="7617494" cy="5842032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78055" y="3130905"/>
                <a:ext cx="7617494" cy="5842032"/>
              </a:xfrm>
              <a:prstGeom prst="rect">
                <a:avLst/>
              </a:prstGeom>
            </p:spPr>
          </p:pic>
        </p:grpSp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137" name="Object 157"/>
          <p:cNvSpPr txBox="1"/>
          <p:nvPr/>
        </p:nvSpPr>
        <p:spPr>
          <a:xfrm>
            <a:off x="6423216" y="927941"/>
            <a:ext cx="4612994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유형</a:t>
            </a:r>
            <a:r>
              <a:rPr lang="ko-KR" alt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따른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</a:t>
            </a:r>
            <a:r>
              <a:rPr lang="ko-KR" alt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</a:t>
            </a:r>
            <a:endParaRPr lang="en-US" sz="12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76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855595" y="1721857"/>
            <a:ext cx="3808727" cy="3784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‘Edge-Loc’는 다른  불량 유형에 비하여 차이가 적은 편으로 나타났습니다. 1376이 7.5%로 높은 수치를 나타냈고 1109가 6.9%로 1376과 0.6%차이를 보였습니다.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‘Edge-Ring’는 1075,2126,3036 세개의 크기가 비슷하게 나타났습니다. 1075가 21.1%로 나타났고, 2126이 15.7%, 3036이 14.7%로 나타났습니다. 이외의 크기는  차이가 크지 않는걸로 나타났습니다.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‘Random’은 1349가 14.3%로 높은 수치를 나타냈고, 그 밑인 1638, 533, 1080은 비슷한 수치를 나타냈으며, 그 외에의 크기는 비슷한 비율을 나타냈습니다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‘Near-Full’은 741로 두번째로 큰 516보다 4.7% 차이가 납니다.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855595" y="921248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76229" y="6399812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4878033" cy="4034085"/>
            <a:chOff x="953706" y="2676196"/>
            <a:chExt cx="7317050" cy="6051128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7317050" cy="6051128"/>
              <a:chOff x="953706" y="2676196"/>
              <a:chExt cx="7317050" cy="6051128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7317050" cy="605112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554003" y="3126471"/>
              <a:ext cx="6171429" cy="5388273"/>
              <a:chOff x="1554003" y="3126471"/>
              <a:chExt cx="6171429" cy="5388273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54003" y="3126471"/>
                <a:ext cx="6171429" cy="5388273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674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854681" y="1710883"/>
            <a:ext cx="4182457" cy="35589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‘Center’는 515가 51.0%로  압도적으로  높은 수치를 나타내고 뒤를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이어 904(5.7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%), 1226(4.0%)로 나타났습니다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‘Donut’는 1334가 42.2%로 압도적으로 높은 수치를 나타냈고 뒤를 이어 845(7.9%), 1080(5.9 %)로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나타났습니다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‘Loc’은 533이 8.3%로 두번째로 많이 나온 776(6.7%)와 약 1.6% 차이가 납니다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‘Scratch’ 는 가장 작은 차이가 나는 불량유형입니다.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첫번째와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두번째가 약 0.3%차이가 나고 5번째와도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약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2.3% 정도 차이가 납니다.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4792941" cy="4034085"/>
            <a:chOff x="953706" y="2676196"/>
            <a:chExt cx="7189411" cy="6051128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76196"/>
              <a:ext cx="7189411" cy="605112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038688" y="2079130"/>
            <a:ext cx="4114286" cy="3643849"/>
            <a:chOff x="1558032" y="3118694"/>
            <a:chExt cx="6171429" cy="5465773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8032" y="3118694"/>
              <a:ext cx="6171429" cy="5465773"/>
            </a:xfrm>
            <a:prstGeom prst="rect">
              <a:avLst/>
            </a:prstGeom>
          </p:spPr>
        </p:pic>
      </p:grpSp>
      <p:sp>
        <p:nvSpPr>
          <p:cNvPr id="121" name="Object 158"/>
          <p:cNvSpPr txBox="1"/>
          <p:nvPr/>
        </p:nvSpPr>
        <p:spPr>
          <a:xfrm>
            <a:off x="576229" y="6399812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57"/>
          <p:cNvSpPr txBox="1"/>
          <p:nvPr/>
        </p:nvSpPr>
        <p:spPr>
          <a:xfrm>
            <a:off x="6855595" y="921248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152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993652" y="2474222"/>
            <a:ext cx="5741434" cy="2349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 전처리</a:t>
            </a: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None 패턴을 제외한 항목만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서로 다른 다이 크기를 가진 웨이퍼의 이미지 화를 위해서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새로운 ‘waferMapDim’컬럼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37577"/>
            <a:ext cx="5037907" cy="4473073"/>
            <a:chOff x="953706" y="2606365"/>
            <a:chExt cx="7556861" cy="6709609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06365"/>
              <a:ext cx="7556861" cy="6709609"/>
            </a:xfrm>
            <a:prstGeom prst="rect">
              <a:avLst/>
            </a:prstGeom>
          </p:spPr>
        </p:pic>
      </p:grp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4374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048159" y="1107238"/>
            <a:ext cx="5139916" cy="5203031"/>
            <a:chOff x="7572238" y="1660857"/>
            <a:chExt cx="7709874" cy="7804546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72238" y="1660857"/>
              <a:ext cx="7709874" cy="7804546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436112" y="2310409"/>
            <a:ext cx="4540851" cy="30682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-불량 패턴 별 웨이퍼 이미지화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Column에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있는 0,1,2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와 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생성한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waferDim Column을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이용해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웨이퍼를 패턴 별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이미지화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기존 반도체 생산 공정의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데이터를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이용해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공정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불량품 결과 사이의 공정 문제, 도출된 결과값으로  반도체 공정 효율 상승을 기대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7280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5"/>
            <a:ext cx="8426814" cy="4245008"/>
            <a:chOff x="1612900" y="3080783"/>
            <a:chExt cx="12640221" cy="6367512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3080783"/>
              <a:ext cx="12640221" cy="6367512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8597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70454" y="3275820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분석 이유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950622" y="3682932"/>
            <a:ext cx="9842170" cy="2914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과거 1930년대 영국에서 흑백 브라운관(CRT)를 출시를 시작으로 많은 디스플레이 기기는 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많은 변화와 발전을 해오면서 2002년경 LCD,PDP 등 디지털 방식의 평판디스플레이가 본격적으로 등장을 하면서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 시장의 큰 변화를 맞이하게 되었다.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평판디스플레이의 우수한 화질과 슬림한 디자인은 높은 가격에도 불구하고 소비자의 호응을 끌어낼 수 있었으며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디스플레이산업 역시 새로운 시장을 형성하며 한 단계 업그레이드 됐다.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앞으로의 전망역시 LCD를 위주로 발전과 변화를 맞이 할 텐데 이 중요한 구성 요소로 TFT가 있는데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TFT는 디스플레이 화면을 구성하는 각각의 픽셀의 밝기를 조절 하는 역할로 반도체로 구성이 되어 있다.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그래서 우리는 그 중요한 TFT를 구성하고 있는 반도체 요소들의 다양한 불량원인과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제일 잘 발생하는 불량은 뭐가 있는 분석을 하려고 한다.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70454" y="2115051"/>
            <a:ext cx="295761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 smtClean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프로젝트 </a:t>
            </a:r>
            <a:r>
              <a:rPr lang="en-US" sz="2000" kern="0" spc="-133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950622" y="2605303"/>
            <a:ext cx="8033857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667" dirty="0">
                <a:latin typeface="Cafe24 Ssurround" pitchFamily="34" charset="0"/>
                <a:cs typeface="Cafe24 Ssurround" pitchFamily="34" charset="0"/>
              </a:rPr>
              <a:t>중요한 부품인 웨이퍼의 불량 종류 및  불량 데이터 분석 </a:t>
            </a:r>
            <a:endParaRPr lang="en-US" sz="1200" dirty="0"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프로젝트 개요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507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6"/>
            <a:ext cx="8558730" cy="4135769"/>
            <a:chOff x="1612900" y="3080783"/>
            <a:chExt cx="12838095" cy="6203654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836726" cy="1592669"/>
              <a:chOff x="1612900" y="3080783"/>
              <a:chExt cx="12836726" cy="1592669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663563"/>
              <a:ext cx="12836726" cy="1592669"/>
              <a:chOff x="1612900" y="4663563"/>
              <a:chExt cx="12836726" cy="1592669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66356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149886"/>
              <a:ext cx="12836726" cy="1592669"/>
              <a:chOff x="1612900" y="6149886"/>
              <a:chExt cx="12836726" cy="1592669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149886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684437"/>
              <a:ext cx="12836726" cy="1592669"/>
              <a:chOff x="1612900" y="7684437"/>
              <a:chExt cx="12836726" cy="1592669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684437"/>
                <a:ext cx="12836726" cy="1592669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9881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6"/>
            <a:ext cx="8095238" cy="4092665"/>
            <a:chOff x="1612900" y="3080783"/>
            <a:chExt cx="12142857" cy="6138997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136711" cy="1501918"/>
              <a:chOff x="1612900" y="3080783"/>
              <a:chExt cx="12136711" cy="1501918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568279"/>
              <a:ext cx="12136711" cy="1501918"/>
              <a:chOff x="1612900" y="4568279"/>
              <a:chExt cx="12136711" cy="1501918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568279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037046"/>
              <a:ext cx="12136711" cy="1501918"/>
              <a:chOff x="1612900" y="6037046"/>
              <a:chExt cx="12136711" cy="1501918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037046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524542"/>
              <a:ext cx="12136711" cy="1691554"/>
              <a:chOff x="1612900" y="7524542"/>
              <a:chExt cx="12136711" cy="1691554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524542"/>
                <a:ext cx="12136711" cy="1691554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3717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789825" y="3418286"/>
            <a:ext cx="9293632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페이지 제작 및 서버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Django를 이용한 사이트 구현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Ubunto를 이용한 서버 연결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2264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20" name="20230524_1157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787375" y="1571618"/>
            <a:ext cx="64770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0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81" y="1743021"/>
            <a:ext cx="2223396" cy="11672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74" y="1870353"/>
            <a:ext cx="2067915" cy="6122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34" y="4974209"/>
            <a:ext cx="2200612" cy="11003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07" y="3239553"/>
            <a:ext cx="2935640" cy="15396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00" y="1743021"/>
            <a:ext cx="1188698" cy="11886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77" y="3108346"/>
            <a:ext cx="1188689" cy="11886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70" y="5021013"/>
            <a:ext cx="1996347" cy="855235"/>
          </a:xfrm>
          <a:prstGeom prst="rect">
            <a:avLst/>
          </a:prstGeom>
        </p:spPr>
      </p:pic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Used</a:t>
            </a:r>
            <a:r>
              <a:rPr lang="ko-KR" altLang="en-US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Tool For Project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8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-2812804" y="1962001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-994224" y="3579714"/>
            <a:ext cx="5881923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 및 향후과제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-319321" y="2594473"/>
            <a:ext cx="955125" cy="127985"/>
            <a:chOff x="-478982" y="3891709"/>
            <a:chExt cx="1432688" cy="19197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-478982" y="3891709"/>
              <a:ext cx="1432688" cy="19197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5155444" y="814693"/>
            <a:ext cx="6535548" cy="39405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디스플레이 패널은 다양한 센서를 사용하여 불량을 감지합니다. 이러한 센서는 디스플레이 패널의 전기, 광학 및 기계적 특성을 측정합니다. 센서에서 수집된 데이터는 불량의 존재를 감지하기 위해 분석됩니다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TFT 패널의 웨이퍼에서 발생하는 불량 은  디스플레이 패널의 색상, 밝기 및 선명도에 영향을 줄 수 있습니다. 또한 웨이퍼의 수율을 감소시킬 수도 있습니다.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데이터 분석을 통해 제조업체는 웨이퍼에서 발생하는 불량의 종류와 수율을 파악할 수 있습니다. 이 정보는 공정 및 환경을 개선하기 위한 조치를 취하는 데 사용할 수 있습니다. 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와 불량 데이터 분석은 디스플레이 패널의 품질을 개선하고 웨이퍼의 수율을 향상시키는 데 필수적인 도구입니다. 이를 통해 제조업체는 불량을 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 사전에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감지하고 수율을 저하시키는 문제를 해결할 수 있습니다.</a:t>
            </a: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이 결론이 도움이 되셨기를 바랍니다.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8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6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303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407279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743718" y="3418286"/>
            <a:ext cx="2330214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2947687" y="4347581"/>
            <a:ext cx="730164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 주제를 받고 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자료조사를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하기  전이나 하는  중,  주제에  대해 이해하면서 접근하는 것이 쉽지 않았고 현실은 쉽지 않구나…라는 것을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간접적으로나마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느낄 수 있는 좋은 계기가 되었고 포기하지않고 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할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있는 것에 도전 해볼 수 있는 좋은 계기가 되었다.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77086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1175541" y="4592390"/>
            <a:ext cx="1431396" cy="127985"/>
            <a:chOff x="16763311" y="6888585"/>
            <a:chExt cx="2147094" cy="191978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63311" y="6888585"/>
              <a:ext cx="2147094" cy="191978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-106110" y="1421692"/>
            <a:ext cx="4082301" cy="127985"/>
            <a:chOff x="-159165" y="2132538"/>
            <a:chExt cx="6123451" cy="191978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772379" y="1004574"/>
            <a:ext cx="256726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2023 프로젝트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582564" y="4463352"/>
            <a:ext cx="33507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546027" y="1573888"/>
            <a:ext cx="10735809" cy="4196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THANK</a:t>
            </a:r>
          </a:p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YOU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5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4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3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3309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8500019" y="1844336"/>
            <a:ext cx="256190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수행 절차 및 방법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Workflow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명세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37" name="그룹 1037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9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8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5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1" y="1436177"/>
            <a:ext cx="9150472" cy="5212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work-flow</a:t>
            </a:r>
            <a:endParaRPr lang="en-US" sz="1200" dirty="0">
              <a:latin typeface="Calibri"/>
            </a:endParaRPr>
          </a:p>
        </p:txBody>
      </p:sp>
      <p:grpSp>
        <p:nvGrpSpPr>
          <p:cNvPr id="11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42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2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40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2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9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4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3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3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31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1627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9" y="488819"/>
            <a:ext cx="9347231" cy="5995902"/>
          </a:xfrm>
          <a:prstGeom prst="rect">
            <a:avLst/>
          </a:prstGeom>
        </p:spPr>
      </p:pic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9747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8" y="1448815"/>
            <a:ext cx="9778690" cy="3806600"/>
          </a:xfrm>
          <a:prstGeom prst="rect">
            <a:avLst/>
          </a:prstGeom>
        </p:spPr>
      </p:pic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738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29442" y="252712"/>
            <a:ext cx="15926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latin typeface="Cafe24 Ssurround" pitchFamily="34" charset="0"/>
                <a:cs typeface="Cafe24 Ssurround" pitchFamily="34" charset="0"/>
              </a:rPr>
              <a:t>UCI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8519069" y="941364"/>
            <a:ext cx="3508348" cy="4073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Dataset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     1567 rows x 592 columns</a:t>
            </a: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-Columns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- 0~589  반도체 공정 내 590개의 센서 데이터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Time : 센서 데이터 측정 시간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  Pass/Fail : 양품 불량품 구분</a:t>
            </a:r>
            <a:r>
              <a:rPr lang="en-US" sz="1200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(-1 : 양품,1 : 불량품)</a:t>
            </a:r>
          </a:p>
          <a:p>
            <a:pPr defTabSz="609630" latinLnBrk="0"/>
            <a:endParaRPr lang="en-US" sz="1000" dirty="0">
              <a:solidFill>
                <a:srgbClr val="FC523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수집 기간 : 2008/07/19 ~ 2008/10/17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결측치와 이상치 포함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</a:t>
            </a: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 미사용 Column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Time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0~589,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defTabSz="609630" latinLnBrk="0"/>
            <a:r>
              <a:rPr lang="en-US" sz="12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센서 데이터와 통과여부를 분석해 공정 수율 향상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2042" y="1980807"/>
            <a:ext cx="7747131" cy="4067243"/>
            <a:chOff x="1286313" y="2925653"/>
            <a:chExt cx="11620696" cy="6100865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6313" y="2925653"/>
              <a:ext cx="11620696" cy="6100865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6962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1201</Words>
  <Application>Microsoft Office PowerPoint</Application>
  <PresentationFormat>와이드스크린</PresentationFormat>
  <Paragraphs>376</Paragraphs>
  <Slides>47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?? ??</vt:lpstr>
      <vt:lpstr>Cafe24 Ssurround</vt:lpstr>
      <vt:lpstr>카페24 써라운드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39</cp:revision>
  <dcterms:created xsi:type="dcterms:W3CDTF">2023-05-22T00:49:57Z</dcterms:created>
  <dcterms:modified xsi:type="dcterms:W3CDTF">2023-05-24T03:48:24Z</dcterms:modified>
</cp:coreProperties>
</file>